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74" r:id="rId3"/>
    <p:sldId id="275" r:id="rId4"/>
    <p:sldId id="282" r:id="rId5"/>
    <p:sldId id="283" r:id="rId6"/>
    <p:sldId id="257" r:id="rId7"/>
    <p:sldId id="284" r:id="rId8"/>
    <p:sldId id="285"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9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47598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45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111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13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6994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282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644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692205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745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9730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9295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bwMode="auto">
          <a:xfrm>
            <a:off x="228600" y="1870075"/>
            <a:ext cx="8653463" cy="738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800" b="1" dirty="0">
                <a:solidFill>
                  <a:srgbClr val="FFFFFF"/>
                </a:solidFill>
                <a:latin typeface="Times New Roman" panose="02020603050405020304" pitchFamily="18" charset="0"/>
              </a:rPr>
              <a:t>Hume on Causation</a:t>
            </a:r>
          </a:p>
        </p:txBody>
      </p:sp>
      <p:sp>
        <p:nvSpPr>
          <p:cNvPr id="2051" name="Rectangle 3"/>
          <p:cNvSpPr>
            <a:spLocks noChangeArrowheads="1"/>
          </p:cNvSpPr>
          <p:nvPr/>
        </p:nvSpPr>
        <p:spPr bwMode="auto">
          <a:xfrm>
            <a:off x="263525" y="2763838"/>
            <a:ext cx="8583613" cy="349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052" name="Freeform 4"/>
          <p:cNvSpPr>
            <a:spLocks noChangeArrowheads="1"/>
          </p:cNvSpPr>
          <p:nvPr/>
        </p:nvSpPr>
        <p:spPr bwMode="auto">
          <a:xfrm>
            <a:off x="228600" y="2728913"/>
            <a:ext cx="8653463" cy="104775"/>
          </a:xfrm>
          <a:custGeom>
            <a:avLst/>
            <a:gdLst>
              <a:gd name="T0" fmla="*/ 0 w 5451"/>
              <a:gd name="T1" fmla="*/ 2147483646 h 66"/>
              <a:gd name="T2" fmla="*/ 2147483646 w 5451"/>
              <a:gd name="T3" fmla="*/ 2147483646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5451" y="66"/>
                </a:lnTo>
                <a:lnTo>
                  <a:pt x="5451" y="0"/>
                </a:lnTo>
                <a:lnTo>
                  <a:pt x="5429" y="22"/>
                </a:lnTo>
                <a:lnTo>
                  <a:pt x="5429" y="44"/>
                </a:lnTo>
                <a:lnTo>
                  <a:pt x="22" y="44"/>
                </a:lnTo>
                <a:lnTo>
                  <a:pt x="0" y="66"/>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Freeform 5"/>
          <p:cNvSpPr>
            <a:spLocks noChangeArrowheads="1"/>
          </p:cNvSpPr>
          <p:nvPr/>
        </p:nvSpPr>
        <p:spPr bwMode="auto">
          <a:xfrm>
            <a:off x="228600" y="2728913"/>
            <a:ext cx="8653463" cy="104775"/>
          </a:xfrm>
          <a:custGeom>
            <a:avLst/>
            <a:gdLst>
              <a:gd name="T0" fmla="*/ 0 w 5451"/>
              <a:gd name="T1" fmla="*/ 2147483646 h 66"/>
              <a:gd name="T2" fmla="*/ 0 w 5451"/>
              <a:gd name="T3" fmla="*/ 0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0" y="0"/>
                </a:lnTo>
                <a:lnTo>
                  <a:pt x="5451" y="0"/>
                </a:lnTo>
                <a:lnTo>
                  <a:pt x="5429" y="22"/>
                </a:lnTo>
                <a:lnTo>
                  <a:pt x="22" y="22"/>
                </a:lnTo>
                <a:lnTo>
                  <a:pt x="22" y="44"/>
                </a:lnTo>
                <a:lnTo>
                  <a:pt x="0" y="66"/>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4" name="Rectangle 6"/>
          <p:cNvSpPr>
            <a:spLocks noGrp="1" noChangeArrowheads="1"/>
          </p:cNvSpPr>
          <p:nvPr>
            <p:ph type="subTitle" idx="4294967295"/>
          </p:nvPr>
        </p:nvSpPr>
        <p:spPr bwMode="auto">
          <a:xfrm>
            <a:off x="227013" y="2990850"/>
            <a:ext cx="8655050" cy="8617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800" dirty="0">
                <a:solidFill>
                  <a:srgbClr val="CCE6FF"/>
                </a:solidFill>
                <a:latin typeface="Times New Roman" panose="02020603050405020304" pitchFamily="18" charset="0"/>
              </a:rPr>
              <a:t>Before Using this </a:t>
            </a:r>
            <a:r>
              <a:rPr lang="en-US" altLang="en-US" sz="2800" dirty="0" err="1">
                <a:solidFill>
                  <a:srgbClr val="CCE6FF"/>
                </a:solidFill>
                <a:latin typeface="Times New Roman" panose="02020603050405020304" pitchFamily="18" charset="0"/>
              </a:rPr>
              <a:t>Powerpoint</a:t>
            </a:r>
            <a:r>
              <a:rPr lang="en-US" altLang="en-US" sz="2800" dirty="0">
                <a:solidFill>
                  <a:srgbClr val="CCE6FF"/>
                </a:solidFill>
                <a:latin typeface="Times New Roman" panose="02020603050405020304" pitchFamily="18" charset="0"/>
              </a:rPr>
              <a:t> Slideshow, see:</a:t>
            </a:r>
          </a:p>
          <a:p>
            <a:pPr marL="0" indent="0" algn="ctr" defTabSz="381000">
              <a:spcBef>
                <a:spcPct val="0"/>
              </a:spcBef>
              <a:buFontTx/>
              <a:buNone/>
            </a:pPr>
            <a:r>
              <a:rPr lang="en-US" altLang="en-US" sz="2800" dirty="0" smtClean="0">
                <a:solidFill>
                  <a:srgbClr val="CCE6FF"/>
                </a:solidFill>
                <a:latin typeface="Times New Roman" panose="02020603050405020304" pitchFamily="18" charset="0"/>
              </a:rPr>
              <a:t>Handout on Hume’s Negative </a:t>
            </a:r>
            <a:r>
              <a:rPr lang="en-US" altLang="en-US" sz="2800" dirty="0">
                <a:solidFill>
                  <a:srgbClr val="CCE6FF"/>
                </a:solidFill>
                <a:latin typeface="Times New Roman" panose="02020603050405020304" pitchFamily="18" charset="0"/>
              </a:rPr>
              <a:t>Critique of a Causal Relation)</a:t>
            </a:r>
            <a:endParaRPr lang="en-US" altLang="en-US" sz="2800" dirty="0">
              <a:latin typeface="Times New Roman" panose="02020603050405020304" pitchFamily="18" charset="0"/>
            </a:endParaRPr>
          </a:p>
        </p:txBody>
      </p:sp>
    </p:spTree>
  </p:cSld>
  <p:clrMapOvr>
    <a:masterClrMapping/>
  </p:clrMapOvr>
  <p:transition advClick="0">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615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r>
              <a:rPr lang="en-US" altLang="en-US" sz="4000" b="1" dirty="0">
                <a:solidFill>
                  <a:srgbClr val="FFFFFF"/>
                </a:solidFill>
                <a:latin typeface="Times New Roman" panose="02020603050405020304" pitchFamily="18" charset="0"/>
              </a:rPr>
              <a:t>The Target of Hume’s Critique</a:t>
            </a:r>
          </a:p>
        </p:txBody>
      </p:sp>
      <p:sp>
        <p:nvSpPr>
          <p:cNvPr id="3075" name="Rectangle 6"/>
          <p:cNvSpPr>
            <a:spLocks noGrp="1" noChangeArrowheads="1"/>
          </p:cNvSpPr>
          <p:nvPr>
            <p:ph idx="1"/>
          </p:nvPr>
        </p:nvSpPr>
        <p:spPr bwMode="auto">
          <a:xfrm>
            <a:off x="457200" y="1155700"/>
            <a:ext cx="8229600" cy="5216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defTabSz="381000">
              <a:spcBef>
                <a:spcPct val="0"/>
              </a:spcBef>
              <a:buFontTx/>
              <a:buNone/>
            </a:pPr>
            <a:r>
              <a:rPr lang="en-US" sz="2800" dirty="0">
                <a:latin typeface="Times New Roman" panose="02020603050405020304" pitchFamily="18" charset="0"/>
                <a:cs typeface="Times New Roman" panose="02020603050405020304" pitchFamily="18" charset="0"/>
              </a:rPr>
              <a:t>Rationalism and Metaphysical Realism about Causation</a:t>
            </a:r>
          </a:p>
          <a:p>
            <a:pPr marL="0" indent="0" algn="ctr" defTabSz="381000">
              <a:spcBef>
                <a:spcPct val="0"/>
              </a:spcBef>
              <a:buFontTx/>
              <a:buNone/>
            </a:pPr>
            <a:r>
              <a:rPr lang="en-US" sz="2800" dirty="0">
                <a:latin typeface="Times New Roman" panose="02020603050405020304" pitchFamily="18" charset="0"/>
                <a:cs typeface="Times New Roman" panose="02020603050405020304" pitchFamily="18" charset="0"/>
              </a:rPr>
              <a:t>(=Principle of Sufficient Reason [known </a:t>
            </a:r>
            <a:r>
              <a:rPr lang="en-US" sz="2800" u="sng" dirty="0">
                <a:latin typeface="Times New Roman" panose="02020603050405020304" pitchFamily="18" charset="0"/>
                <a:cs typeface="Times New Roman" panose="02020603050405020304" pitchFamily="18" charset="0"/>
              </a:rPr>
              <a:t>a priori]</a:t>
            </a:r>
            <a:r>
              <a:rPr lang="en-US" sz="2800" dirty="0">
                <a:latin typeface="Times New Roman" panose="02020603050405020304" pitchFamily="18" charset="0"/>
                <a:cs typeface="Times New Roman" panose="02020603050405020304" pitchFamily="18" charset="0"/>
              </a:rPr>
              <a:t>):</a:t>
            </a:r>
          </a:p>
          <a:p>
            <a:pPr marL="0" indent="0" algn="ctr" defTabSz="381000">
              <a:spcBef>
                <a:spcPct val="0"/>
              </a:spcBef>
              <a:buNone/>
            </a:pPr>
            <a:r>
              <a:rPr lang="en-US" sz="2400" dirty="0">
                <a:solidFill>
                  <a:schemeClr val="bg1"/>
                </a:solidFill>
                <a:latin typeface="Times New Roman" panose="02020603050405020304" pitchFamily="18" charset="0"/>
                <a:cs typeface="Times New Roman" panose="02020603050405020304" pitchFamily="18" charset="0"/>
              </a:rPr>
              <a:t>(∀x)[</a:t>
            </a:r>
            <a:r>
              <a:rPr lang="en-US" sz="2400" dirty="0" err="1">
                <a:solidFill>
                  <a:schemeClr val="bg1"/>
                </a:solidFill>
                <a:latin typeface="Times New Roman" panose="02020603050405020304" pitchFamily="18" charset="0"/>
                <a:cs typeface="Times New Roman" panose="02020603050405020304" pitchFamily="18" charset="0"/>
              </a:rPr>
              <a:t>EVENTx</a:t>
            </a:r>
            <a:r>
              <a:rPr lang="en-US" sz="2400" dirty="0">
                <a:solidFill>
                  <a:schemeClr val="bg1"/>
                </a:solidFill>
                <a:latin typeface="Times New Roman" panose="02020603050405020304" pitchFamily="18" charset="0"/>
                <a:cs typeface="Times New Roman" panose="02020603050405020304" pitchFamily="18" charset="0"/>
              </a:rPr>
              <a:t> or </a:t>
            </a:r>
            <a:r>
              <a:rPr lang="en-US" sz="2400" dirty="0" err="1">
                <a:solidFill>
                  <a:schemeClr val="bg1"/>
                </a:solidFill>
                <a:latin typeface="Times New Roman" panose="02020603050405020304" pitchFamily="18" charset="0"/>
                <a:cs typeface="Times New Roman" panose="02020603050405020304" pitchFamily="18" charset="0"/>
              </a:rPr>
              <a:t>THINGx</a:t>
            </a:r>
            <a:r>
              <a:rPr lang="en-US" sz="2400" dirty="0">
                <a:solidFill>
                  <a:schemeClr val="bg1"/>
                </a:solidFill>
                <a:latin typeface="Times New Roman" panose="02020603050405020304" pitchFamily="18" charset="0"/>
                <a:cs typeface="Times New Roman" panose="02020603050405020304" pitchFamily="18" charset="0"/>
              </a:rPr>
              <a:t>) → (∃y)</a:t>
            </a:r>
            <a:r>
              <a:rPr lang="en-US" sz="2400" dirty="0" err="1">
                <a:solidFill>
                  <a:schemeClr val="bg1"/>
                </a:solidFill>
                <a:latin typeface="Times New Roman" panose="02020603050405020304" pitchFamily="18" charset="0"/>
                <a:cs typeface="Times New Roman" panose="02020603050405020304" pitchFamily="18" charset="0"/>
              </a:rPr>
              <a:t>Nec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CAUSEy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iff</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EFFECTx</a:t>
            </a:r>
            <a:r>
              <a:rPr lang="en-US" sz="2400" dirty="0">
                <a:solidFill>
                  <a:schemeClr val="bg1"/>
                </a:solidFill>
                <a:latin typeface="Times New Roman" panose="02020603050405020304" pitchFamily="18" charset="0"/>
                <a:cs typeface="Times New Roman" panose="02020603050405020304" pitchFamily="18" charset="0"/>
              </a:rPr>
              <a:t>)]</a:t>
            </a:r>
          </a:p>
          <a:p>
            <a:pPr marL="0" indent="0" algn="ctr" defTabSz="381000">
              <a:spcBef>
                <a:spcPct val="0"/>
              </a:spcBef>
              <a:buFontTx/>
              <a:buNone/>
            </a:pPr>
            <a:endParaRPr lang="en-US" altLang="en-US" sz="2400" b="1" dirty="0">
              <a:solidFill>
                <a:schemeClr val="bg1"/>
              </a:solidFill>
              <a:latin typeface="Times New Roman" panose="02020603050405020304" pitchFamily="18" charset="0"/>
              <a:cs typeface="Times New Roman" panose="02020603050405020304" pitchFamily="18" charset="0"/>
            </a:endParaRPr>
          </a:p>
          <a:p>
            <a:pPr marL="0" indent="0" algn="ctr" defTabSz="381000">
              <a:spcBef>
                <a:spcPct val="0"/>
              </a:spcBef>
              <a:buFontTx/>
              <a:buNone/>
            </a:pPr>
            <a:r>
              <a:rPr lang="en-US" altLang="en-US" sz="2300" b="1" dirty="0">
                <a:solidFill>
                  <a:schemeClr val="bg1"/>
                </a:solidFill>
                <a:latin typeface="Times New Roman" panose="02020603050405020304" pitchFamily="18" charset="0"/>
                <a:cs typeface="Times New Roman" panose="02020603050405020304" pitchFamily="18" charset="0"/>
              </a:rPr>
              <a:t>DH’s Two-Part Attack on Rationalism/M-Realism re: Causation:</a:t>
            </a:r>
          </a:p>
          <a:p>
            <a:pPr marL="0" indent="0" defTabSz="381000">
              <a:spcBef>
                <a:spcPct val="0"/>
              </a:spcBef>
              <a:buFontTx/>
              <a:buNone/>
            </a:pPr>
            <a:endParaRPr lang="en-US" altLang="en-US" sz="2400" b="1" dirty="0">
              <a:solidFill>
                <a:schemeClr val="bg1"/>
              </a:solidFill>
              <a:latin typeface="Times New Roman" panose="02020603050405020304" pitchFamily="18" charset="0"/>
              <a:cs typeface="Times New Roman" panose="02020603050405020304" pitchFamily="18" charset="0"/>
            </a:endParaRPr>
          </a:p>
          <a:p>
            <a:pPr marL="0" indent="0" defTabSz="381000">
              <a:spcBef>
                <a:spcPct val="0"/>
              </a:spcBef>
              <a:buFontTx/>
              <a:buNone/>
            </a:pPr>
            <a:endParaRPr lang="en-US" altLang="en-US" sz="2400" b="1" dirty="0">
              <a:solidFill>
                <a:schemeClr val="bg1"/>
              </a:solidFill>
              <a:latin typeface="Times New Roman" panose="02020603050405020304" pitchFamily="18" charset="0"/>
              <a:cs typeface="Times New Roman" panose="02020603050405020304" pitchFamily="18" charset="0"/>
            </a:endParaRPr>
          </a:p>
          <a:p>
            <a:pPr marL="0" indent="0" defTabSz="381000">
              <a:spcBef>
                <a:spcPct val="0"/>
              </a:spcBef>
              <a:buFontTx/>
              <a:buNone/>
            </a:pPr>
            <a:endParaRPr lang="en-US" altLang="en-US" sz="2400" b="1" dirty="0">
              <a:solidFill>
                <a:schemeClr val="bg1"/>
              </a:solidFill>
              <a:latin typeface="Times New Roman" panose="02020603050405020304" pitchFamily="18" charset="0"/>
              <a:cs typeface="Times New Roman" panose="02020603050405020304" pitchFamily="18" charset="0"/>
            </a:endParaRPr>
          </a:p>
          <a:p>
            <a:pPr marL="0" indent="0" algn="ctr" defTabSz="381000">
              <a:spcBef>
                <a:spcPct val="0"/>
              </a:spcBef>
              <a:buFontTx/>
              <a:buNone/>
            </a:pPr>
            <a:r>
              <a:rPr lang="en-US" altLang="en-US" sz="2000" b="1" dirty="0">
                <a:solidFill>
                  <a:schemeClr val="bg1"/>
                </a:solidFill>
                <a:latin typeface="Times New Roman" panose="02020603050405020304" pitchFamily="18" charset="0"/>
                <a:cs typeface="Times New Roman" panose="02020603050405020304" pitchFamily="18" charset="0"/>
              </a:rPr>
              <a:t>Examples Proving (1) (Logical Independence of Experienced Events)</a:t>
            </a:r>
          </a:p>
          <a:p>
            <a:pPr marL="0" indent="0" defTabSz="381000">
              <a:spcBef>
                <a:spcPct val="0"/>
              </a:spcBef>
              <a:buFontTx/>
              <a:buNone/>
            </a:pPr>
            <a:r>
              <a:rPr lang="en-US" altLang="en-US" sz="2000" b="1" u="sng" dirty="0">
                <a:solidFill>
                  <a:schemeClr val="bg1"/>
                </a:solidFill>
                <a:latin typeface="Times New Roman" panose="02020603050405020304" pitchFamily="18" charset="0"/>
                <a:cs typeface="Times New Roman" panose="02020603050405020304" pitchFamily="18" charset="0"/>
              </a:rPr>
              <a:t>For Outer Events</a:t>
            </a:r>
            <a:r>
              <a:rPr lang="en-US" altLang="en-US" sz="2000" b="1" dirty="0">
                <a:solidFill>
                  <a:schemeClr val="bg1"/>
                </a:solidFill>
                <a:latin typeface="Times New Roman" panose="02020603050405020304" pitchFamily="18" charset="0"/>
                <a:cs typeface="Times New Roman" panose="02020603050405020304" pitchFamily="18" charset="0"/>
              </a:rPr>
              <a:t>: the </a:t>
            </a:r>
            <a:r>
              <a:rPr lang="en-US" altLang="en-US" sz="2000" b="1" i="1" dirty="0">
                <a:solidFill>
                  <a:schemeClr val="bg1"/>
                </a:solidFill>
                <a:latin typeface="Times New Roman" panose="02020603050405020304" pitchFamily="18" charset="0"/>
                <a:cs typeface="Times New Roman" panose="02020603050405020304" pitchFamily="18" charset="0"/>
              </a:rPr>
              <a:t>idea </a:t>
            </a:r>
            <a:r>
              <a:rPr lang="en-US" altLang="en-US" sz="2000" b="1" dirty="0">
                <a:solidFill>
                  <a:schemeClr val="bg1"/>
                </a:solidFill>
                <a:latin typeface="Times New Roman" panose="02020603050405020304" pitchFamily="18" charset="0"/>
                <a:cs typeface="Times New Roman" panose="02020603050405020304" pitchFamily="18" charset="0"/>
              </a:rPr>
              <a:t>of the cue ball striking the eight ball (the cause) does not </a:t>
            </a:r>
            <a:r>
              <a:rPr lang="en-US" altLang="en-US" sz="2000" b="1" i="1" dirty="0">
                <a:solidFill>
                  <a:schemeClr val="bg1"/>
                </a:solidFill>
                <a:latin typeface="Times New Roman" panose="02020603050405020304" pitchFamily="18" charset="0"/>
                <a:cs typeface="Times New Roman" panose="02020603050405020304" pitchFamily="18" charset="0"/>
              </a:rPr>
              <a:t>entail </a:t>
            </a:r>
            <a:r>
              <a:rPr lang="en-US" altLang="en-US" sz="2000" b="1" dirty="0">
                <a:solidFill>
                  <a:schemeClr val="bg1"/>
                </a:solidFill>
                <a:latin typeface="Times New Roman" panose="02020603050405020304" pitchFamily="18" charset="0"/>
                <a:cs typeface="Times New Roman" panose="02020603050405020304" pitchFamily="18" charset="0"/>
              </a:rPr>
              <a:t>the idea of the eight ball rolling away into the side pocket (the effect) [as does the idea of bachelor </a:t>
            </a:r>
            <a:r>
              <a:rPr lang="en-US" altLang="en-US" sz="2000" b="1" i="1" dirty="0">
                <a:solidFill>
                  <a:schemeClr val="bg1"/>
                </a:solidFill>
                <a:latin typeface="Times New Roman" panose="02020603050405020304" pitchFamily="18" charset="0"/>
                <a:cs typeface="Times New Roman" panose="02020603050405020304" pitchFamily="18" charset="0"/>
              </a:rPr>
              <a:t>entail </a:t>
            </a:r>
            <a:r>
              <a:rPr lang="en-US" altLang="en-US" sz="2000" b="1" dirty="0">
                <a:solidFill>
                  <a:schemeClr val="bg1"/>
                </a:solidFill>
                <a:latin typeface="Times New Roman" panose="02020603050405020304" pitchFamily="18" charset="0"/>
                <a:cs typeface="Times New Roman" panose="02020603050405020304" pitchFamily="18" charset="0"/>
              </a:rPr>
              <a:t>the idea of unmarried male].</a:t>
            </a:r>
          </a:p>
          <a:p>
            <a:pPr marL="0" indent="0" defTabSz="381000">
              <a:spcBef>
                <a:spcPct val="0"/>
              </a:spcBef>
              <a:buFontTx/>
              <a:buNone/>
            </a:pPr>
            <a:r>
              <a:rPr lang="en-US" altLang="en-US" sz="2000" b="1" u="sng" dirty="0">
                <a:solidFill>
                  <a:schemeClr val="bg1"/>
                </a:solidFill>
                <a:latin typeface="Times New Roman" panose="02020603050405020304" pitchFamily="18" charset="0"/>
                <a:cs typeface="Times New Roman" panose="02020603050405020304" pitchFamily="18" charset="0"/>
              </a:rPr>
              <a:t>For Inner Events</a:t>
            </a:r>
            <a:r>
              <a:rPr lang="en-US" altLang="en-US" sz="2000" b="1" dirty="0">
                <a:solidFill>
                  <a:schemeClr val="bg1"/>
                </a:solidFill>
                <a:latin typeface="Times New Roman" panose="02020603050405020304" pitchFamily="18" charset="0"/>
                <a:cs typeface="Times New Roman" panose="02020603050405020304" pitchFamily="18" charset="0"/>
              </a:rPr>
              <a:t>: the </a:t>
            </a:r>
            <a:r>
              <a:rPr lang="en-US" altLang="en-US" sz="2000" b="1" i="1" dirty="0">
                <a:solidFill>
                  <a:schemeClr val="bg1"/>
                </a:solidFill>
                <a:latin typeface="Times New Roman" panose="02020603050405020304" pitchFamily="18" charset="0"/>
                <a:cs typeface="Times New Roman" panose="02020603050405020304" pitchFamily="18" charset="0"/>
              </a:rPr>
              <a:t>idea </a:t>
            </a:r>
            <a:r>
              <a:rPr lang="en-US" altLang="en-US" sz="2000" b="1" dirty="0">
                <a:solidFill>
                  <a:schemeClr val="bg1"/>
                </a:solidFill>
                <a:latin typeface="Times New Roman" panose="02020603050405020304" pitchFamily="18" charset="0"/>
                <a:cs typeface="Times New Roman" panose="02020603050405020304" pitchFamily="18" charset="0"/>
              </a:rPr>
              <a:t>of an act of trying to remember the name of the present prime minister of Britain (the cause) does not </a:t>
            </a:r>
            <a:r>
              <a:rPr lang="en-US" altLang="en-US" sz="2000" b="1" i="1" dirty="0">
                <a:solidFill>
                  <a:schemeClr val="bg1"/>
                </a:solidFill>
                <a:latin typeface="Times New Roman" panose="02020603050405020304" pitchFamily="18" charset="0"/>
                <a:cs typeface="Times New Roman" panose="02020603050405020304" pitchFamily="18" charset="0"/>
              </a:rPr>
              <a:t>entail </a:t>
            </a:r>
            <a:r>
              <a:rPr lang="en-US" altLang="en-US" sz="2000" b="1" dirty="0">
                <a:solidFill>
                  <a:schemeClr val="bg1"/>
                </a:solidFill>
                <a:latin typeface="Times New Roman" panose="02020603050405020304" pitchFamily="18" charset="0"/>
                <a:cs typeface="Times New Roman" panose="02020603050405020304" pitchFamily="18" charset="0"/>
              </a:rPr>
              <a:t>that I must think of retrieving the name Boris Johnson (the effect).</a:t>
            </a:r>
          </a:p>
        </p:txBody>
      </p:sp>
      <p:sp>
        <p:nvSpPr>
          <p:cNvPr id="3076" name="Rectangle 3"/>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077" name="Freeform 4"/>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8" name="Freeform 5"/>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21230" y="3200400"/>
            <a:ext cx="4701540" cy="967740"/>
          </a:xfrm>
          <a:prstGeom prst="rect">
            <a:avLst/>
          </a:prstGeom>
        </p:spPr>
      </p:pic>
    </p:spTree>
  </p:cSld>
  <p:clrMapOvr>
    <a:masterClrMapping/>
  </p:clrMapOvr>
  <p:transition advClick="0">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ubTitle" idx="4294967295"/>
          </p:nvPr>
        </p:nvSpPr>
        <p:spPr bwMode="auto">
          <a:xfrm>
            <a:off x="152401" y="228600"/>
            <a:ext cx="8839200" cy="61632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lgn="ctr" defTabSz="381000">
              <a:spcBef>
                <a:spcPct val="0"/>
              </a:spcBef>
              <a:buFontTx/>
              <a:buNone/>
            </a:pPr>
            <a:r>
              <a:rPr lang="en-US" altLang="en-US" sz="1950" b="1" dirty="0">
                <a:solidFill>
                  <a:schemeClr val="bg1"/>
                </a:solidFill>
                <a:latin typeface="Times New Roman" panose="02020603050405020304" pitchFamily="18" charset="0"/>
                <a:cs typeface="Times New Roman" panose="02020603050405020304" pitchFamily="18" charset="0"/>
              </a:rPr>
              <a:t>Examples of Proving (2) (No originating impression of causal power or necessary connection between cause and effect)</a:t>
            </a:r>
          </a:p>
          <a:p>
            <a:pPr marL="0" indent="0" defTabSz="381000">
              <a:spcBef>
                <a:spcPct val="0"/>
              </a:spcBef>
              <a:spcAft>
                <a:spcPts val="600"/>
              </a:spcAft>
              <a:buFontTx/>
              <a:buNone/>
            </a:pPr>
            <a:r>
              <a:rPr lang="en-US" altLang="en-US" sz="1950" u="sng" dirty="0">
                <a:solidFill>
                  <a:schemeClr val="bg1"/>
                </a:solidFill>
                <a:latin typeface="Times New Roman" panose="02020603050405020304" pitchFamily="18" charset="0"/>
                <a:cs typeface="Times New Roman" panose="02020603050405020304" pitchFamily="18" charset="0"/>
              </a:rPr>
              <a:t>For Outer Events</a:t>
            </a:r>
            <a:r>
              <a:rPr lang="en-US" altLang="en-US" sz="1950" dirty="0">
                <a:solidFill>
                  <a:schemeClr val="bg1"/>
                </a:solidFill>
                <a:latin typeface="Times New Roman" panose="02020603050405020304" pitchFamily="18" charset="0"/>
                <a:cs typeface="Times New Roman" panose="02020603050405020304" pitchFamily="18" charset="0"/>
              </a:rPr>
              <a:t>: in perceiving the cue ball (the cause) striking the eight ball, I do not </a:t>
            </a:r>
            <a:r>
              <a:rPr lang="en-US" altLang="en-US" sz="1950" i="1" dirty="0">
                <a:solidFill>
                  <a:schemeClr val="bg1"/>
                </a:solidFill>
                <a:latin typeface="Times New Roman" panose="02020603050405020304" pitchFamily="18" charset="0"/>
                <a:cs typeface="Times New Roman" panose="02020603050405020304" pitchFamily="18" charset="0"/>
              </a:rPr>
              <a:t>also perceive </a:t>
            </a:r>
            <a:r>
              <a:rPr lang="en-US" altLang="en-US" sz="1950" dirty="0">
                <a:solidFill>
                  <a:schemeClr val="bg1"/>
                </a:solidFill>
                <a:latin typeface="Times New Roman" panose="02020603050405020304" pitchFamily="18" charset="0"/>
                <a:cs typeface="Times New Roman" panose="02020603050405020304" pitchFamily="18" charset="0"/>
              </a:rPr>
              <a:t>what it is about that event that </a:t>
            </a:r>
            <a:r>
              <a:rPr lang="en-US" altLang="en-US" sz="1950" i="1" dirty="0">
                <a:solidFill>
                  <a:schemeClr val="bg1"/>
                </a:solidFill>
                <a:latin typeface="Times New Roman" panose="02020603050405020304" pitchFamily="18" charset="0"/>
                <a:cs typeface="Times New Roman" panose="02020603050405020304" pitchFamily="18" charset="0"/>
              </a:rPr>
              <a:t>necessitates </a:t>
            </a:r>
            <a:r>
              <a:rPr lang="en-US" altLang="en-US" sz="1950" dirty="0">
                <a:solidFill>
                  <a:schemeClr val="bg1"/>
                </a:solidFill>
                <a:latin typeface="Times New Roman" panose="02020603050405020304" pitchFamily="18" charset="0"/>
                <a:cs typeface="Times New Roman" panose="02020603050405020304" pitchFamily="18" charset="0"/>
              </a:rPr>
              <a:t>that the eight ball rolls away into the side pocket (the effect). Why? Because I can imagine something else happening at the moment of contact (the eight ball does not move but the cue ball moves through it; the eight ball explodes, etc.)</a:t>
            </a:r>
          </a:p>
          <a:p>
            <a:pPr marL="0" indent="0" defTabSz="381000">
              <a:spcBef>
                <a:spcPct val="0"/>
              </a:spcBef>
              <a:buFontTx/>
              <a:buNone/>
            </a:pPr>
            <a:r>
              <a:rPr lang="en-US" altLang="en-US" sz="1950" u="sng" dirty="0">
                <a:solidFill>
                  <a:schemeClr val="bg1"/>
                </a:solidFill>
                <a:latin typeface="Times New Roman" panose="02020603050405020304" pitchFamily="18" charset="0"/>
                <a:cs typeface="Times New Roman" panose="02020603050405020304" pitchFamily="18" charset="0"/>
              </a:rPr>
              <a:t>For Inner Events</a:t>
            </a:r>
            <a:r>
              <a:rPr lang="en-US" altLang="en-US" sz="1950" dirty="0">
                <a:solidFill>
                  <a:schemeClr val="bg1"/>
                </a:solidFill>
                <a:latin typeface="Times New Roman" panose="02020603050405020304" pitchFamily="18" charset="0"/>
                <a:cs typeface="Times New Roman" panose="02020603050405020304" pitchFamily="18" charset="0"/>
              </a:rPr>
              <a:t>: in being aware of my attempt to remember the name of the present prime minister of Britain (the cause) I am </a:t>
            </a:r>
            <a:r>
              <a:rPr lang="en-US" altLang="en-US" sz="1950" i="1" dirty="0">
                <a:solidFill>
                  <a:schemeClr val="bg1"/>
                </a:solidFill>
                <a:latin typeface="Times New Roman" panose="02020603050405020304" pitchFamily="18" charset="0"/>
                <a:cs typeface="Times New Roman" panose="02020603050405020304" pitchFamily="18" charset="0"/>
              </a:rPr>
              <a:t>not aware </a:t>
            </a:r>
            <a:r>
              <a:rPr lang="en-US" altLang="en-US" sz="1950" dirty="0">
                <a:solidFill>
                  <a:schemeClr val="bg1"/>
                </a:solidFill>
                <a:latin typeface="Times New Roman" panose="02020603050405020304" pitchFamily="18" charset="0"/>
                <a:cs typeface="Times New Roman" panose="02020603050405020304" pitchFamily="18" charset="0"/>
              </a:rPr>
              <a:t>of what it is about that act that </a:t>
            </a:r>
            <a:r>
              <a:rPr lang="en-US" altLang="en-US" sz="1950" i="1" dirty="0">
                <a:solidFill>
                  <a:schemeClr val="bg1"/>
                </a:solidFill>
                <a:latin typeface="Times New Roman" panose="02020603050405020304" pitchFamily="18" charset="0"/>
                <a:cs typeface="Times New Roman" panose="02020603050405020304" pitchFamily="18" charset="0"/>
              </a:rPr>
              <a:t>necessitates </a:t>
            </a:r>
            <a:r>
              <a:rPr lang="en-US" altLang="en-US" sz="1950" dirty="0">
                <a:solidFill>
                  <a:schemeClr val="bg1"/>
                </a:solidFill>
                <a:latin typeface="Times New Roman" panose="02020603050405020304" pitchFamily="18" charset="0"/>
                <a:cs typeface="Times New Roman" panose="02020603050405020304" pitchFamily="18" charset="0"/>
              </a:rPr>
              <a:t>the resulting recall of the name Boris Johnson. Why? Because I can readily imagine not remembering the name (as often occurs in fact with attempts to recall something one </a:t>
            </a:r>
            <a:r>
              <a:rPr lang="en-US" altLang="en-US" sz="1950" i="1" dirty="0">
                <a:solidFill>
                  <a:schemeClr val="bg1"/>
                </a:solidFill>
                <a:latin typeface="Times New Roman" panose="02020603050405020304" pitchFamily="18" charset="0"/>
                <a:cs typeface="Times New Roman" panose="02020603050405020304" pitchFamily="18" charset="0"/>
              </a:rPr>
              <a:t>has known</a:t>
            </a:r>
            <a:r>
              <a:rPr lang="en-US" altLang="en-US" sz="1950" dirty="0">
                <a:solidFill>
                  <a:schemeClr val="bg1"/>
                </a:solidFill>
                <a:latin typeface="Times New Roman" panose="02020603050405020304" pitchFamily="18" charset="0"/>
                <a:cs typeface="Times New Roman" panose="02020603050405020304" pitchFamily="18" charset="0"/>
              </a:rPr>
              <a:t>).</a:t>
            </a:r>
          </a:p>
          <a:p>
            <a:pPr marL="0" indent="0" algn="ctr" defTabSz="381000">
              <a:spcBef>
                <a:spcPts val="600"/>
              </a:spcBef>
              <a:buFontTx/>
              <a:buNone/>
            </a:pPr>
            <a:r>
              <a:rPr lang="en-US" altLang="en-US" sz="1950" b="1" dirty="0" smtClean="0">
                <a:solidFill>
                  <a:schemeClr val="bg1"/>
                </a:solidFill>
                <a:latin typeface="Times New Roman" panose="02020603050405020304" pitchFamily="18" charset="0"/>
                <a:cs typeface="Times New Roman" panose="02020603050405020304" pitchFamily="18" charset="0"/>
              </a:rPr>
              <a:t>Four </a:t>
            </a:r>
            <a:r>
              <a:rPr lang="en-US" altLang="en-US" sz="1950" b="1" dirty="0">
                <a:solidFill>
                  <a:schemeClr val="bg1"/>
                </a:solidFill>
                <a:latin typeface="Times New Roman" panose="02020603050405020304" pitchFamily="18" charset="0"/>
                <a:cs typeface="Times New Roman" panose="02020603050405020304" pitchFamily="18" charset="0"/>
              </a:rPr>
              <a:t>Consequences of the Negative Critique of Causal Relations</a:t>
            </a:r>
          </a:p>
          <a:p>
            <a:pPr marL="457200" indent="-457200" defTabSz="381000">
              <a:spcBef>
                <a:spcPct val="0"/>
              </a:spcBef>
              <a:buFontTx/>
              <a:buAutoNum type="alphaUcParenR"/>
            </a:pPr>
            <a:r>
              <a:rPr lang="en-US" altLang="en-US" sz="1950" dirty="0">
                <a:solidFill>
                  <a:schemeClr val="bg1"/>
                </a:solidFill>
                <a:latin typeface="Times New Roman" panose="02020603050405020304" pitchFamily="18" charset="0"/>
                <a:cs typeface="Times New Roman" panose="02020603050405020304" pitchFamily="18" charset="0"/>
              </a:rPr>
              <a:t>While I do have a legitimate source of the idea that a cause (outer or inner) precedes its effect (outer or inner), is spatially contiguous with its effect </a:t>
            </a:r>
            <a:r>
              <a:rPr lang="en-US" altLang="en-US" sz="1950" dirty="0" smtClean="0">
                <a:solidFill>
                  <a:schemeClr val="bg1"/>
                </a:solidFill>
                <a:latin typeface="Times New Roman" panose="02020603050405020304" pitchFamily="18" charset="0"/>
                <a:cs typeface="Times New Roman" panose="02020603050405020304" pitchFamily="18" charset="0"/>
              </a:rPr>
              <a:t>(if both are outer</a:t>
            </a:r>
            <a:r>
              <a:rPr lang="en-US" altLang="en-US" sz="1950" dirty="0">
                <a:solidFill>
                  <a:schemeClr val="bg1"/>
                </a:solidFill>
                <a:latin typeface="Times New Roman" panose="02020603050405020304" pitchFamily="18" charset="0"/>
                <a:cs typeface="Times New Roman" panose="02020603050405020304" pitchFamily="18" charset="0"/>
              </a:rPr>
              <a:t>), and resembles its effect (outer or inner), I </a:t>
            </a:r>
            <a:r>
              <a:rPr lang="en-US" altLang="en-US" sz="1950" u="sng" dirty="0">
                <a:solidFill>
                  <a:schemeClr val="bg1"/>
                </a:solidFill>
                <a:latin typeface="Times New Roman" panose="02020603050405020304" pitchFamily="18" charset="0"/>
                <a:cs typeface="Times New Roman" panose="02020603050405020304" pitchFamily="18" charset="0"/>
              </a:rPr>
              <a:t>do not have a legitimate source of the idea that the cause NECESSITATES its effect</a:t>
            </a:r>
            <a:r>
              <a:rPr lang="en-US" altLang="en-US" sz="1950" dirty="0">
                <a:solidFill>
                  <a:schemeClr val="bg1"/>
                </a:solidFill>
                <a:latin typeface="Times New Roman" panose="02020603050405020304" pitchFamily="18" charset="0"/>
                <a:cs typeface="Times New Roman" panose="02020603050405020304" pitchFamily="18" charset="0"/>
              </a:rPr>
              <a:t> (outer or inner).</a:t>
            </a:r>
          </a:p>
          <a:p>
            <a:pPr marL="457200" indent="-457200" defTabSz="381000">
              <a:spcBef>
                <a:spcPct val="0"/>
              </a:spcBef>
              <a:buFontTx/>
              <a:buAutoNum type="alphaUcParenR"/>
            </a:pPr>
            <a:r>
              <a:rPr lang="en-US" altLang="en-US" sz="1950" dirty="0">
                <a:solidFill>
                  <a:schemeClr val="bg1"/>
                </a:solidFill>
                <a:latin typeface="Times New Roman" panose="02020603050405020304" pitchFamily="18" charset="0"/>
                <a:cs typeface="Times New Roman" panose="02020603050405020304" pitchFamily="18" charset="0"/>
              </a:rPr>
              <a:t>While metaphysically real cause-effect relations are possible, I have no rational basis for believing they exist either in the outer domain of perception or the inner domain of mental activity, and so I cannot have knowledge of them</a:t>
            </a:r>
            <a:r>
              <a:rPr lang="en-US" altLang="en-US" sz="2000" dirty="0">
                <a:solidFill>
                  <a:schemeClr val="bg1"/>
                </a:solidFill>
                <a:latin typeface="Times New Roman" panose="02020603050405020304" pitchFamily="18" charset="0"/>
                <a:cs typeface="Times New Roman" panose="02020603050405020304" pitchFamily="18" charset="0"/>
              </a:rPr>
              <a:t>.</a:t>
            </a:r>
          </a:p>
        </p:txBody>
      </p:sp>
    </p:spTree>
  </p:cSld>
  <p:clrMapOvr>
    <a:masterClrMapping/>
  </p:clrMapOvr>
  <p:transition advClick="0">
    <p:cover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ubTitle" idx="4294967295"/>
          </p:nvPr>
        </p:nvSpPr>
        <p:spPr bwMode="auto">
          <a:xfrm>
            <a:off x="152401" y="228600"/>
            <a:ext cx="8839200" cy="61555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57200" indent="-457200" defTabSz="381000">
              <a:spcBef>
                <a:spcPct val="0"/>
              </a:spcBef>
              <a:buFont typeface="+mj-lt"/>
              <a:buAutoNum type="alphaUcPeriod" startAt="3"/>
            </a:pPr>
            <a:r>
              <a:rPr lang="en-US" altLang="en-US" sz="2000" dirty="0">
                <a:solidFill>
                  <a:schemeClr val="bg1"/>
                </a:solidFill>
                <a:latin typeface="Times New Roman" panose="02020603050405020304" pitchFamily="18" charset="0"/>
                <a:cs typeface="Times New Roman" panose="02020603050405020304" pitchFamily="18" charset="0"/>
              </a:rPr>
              <a:t>Inductive practices (inferring from regularities in past phenomena that they will continue in the future phenomena of the same kind) is not rationally justified, including belief in the existence of an external world.</a:t>
            </a:r>
          </a:p>
          <a:p>
            <a:pPr marL="457200" indent="-457200" defTabSz="381000">
              <a:spcBef>
                <a:spcPct val="0"/>
              </a:spcBef>
              <a:buFont typeface="+mj-lt"/>
              <a:buAutoNum type="alphaUcPeriod" startAt="3"/>
            </a:pPr>
            <a:r>
              <a:rPr lang="en-US" altLang="en-US" sz="2000" dirty="0">
                <a:solidFill>
                  <a:schemeClr val="bg1"/>
                </a:solidFill>
                <a:latin typeface="Times New Roman" panose="02020603050405020304" pitchFamily="18" charset="0"/>
                <a:cs typeface="Times New Roman" panose="02020603050405020304" pitchFamily="18" charset="0"/>
              </a:rPr>
              <a:t>Hume’s own theory of ideas, depending as it does on a </a:t>
            </a:r>
            <a:r>
              <a:rPr lang="en-US" altLang="en-US" sz="2000" i="1" dirty="0">
                <a:solidFill>
                  <a:schemeClr val="bg1"/>
                </a:solidFill>
                <a:latin typeface="Times New Roman" panose="02020603050405020304" pitchFamily="18" charset="0"/>
                <a:cs typeface="Times New Roman" panose="02020603050405020304" pitchFamily="18" charset="0"/>
              </a:rPr>
              <a:t>causal relationship </a:t>
            </a:r>
            <a:r>
              <a:rPr lang="en-US" altLang="en-US" sz="2000" dirty="0">
                <a:solidFill>
                  <a:schemeClr val="bg1"/>
                </a:solidFill>
                <a:latin typeface="Times New Roman" panose="02020603050405020304" pitchFamily="18" charset="0"/>
                <a:cs typeface="Times New Roman" panose="02020603050405020304" pitchFamily="18" charset="0"/>
              </a:rPr>
              <a:t>between incoming impressions (as causes) and the ideas created by copying and storing the copies in memory as ideas (= effects) appears to fail the Correspondence Principle Test (that all ideas must have their origins in originating impressions of sensation, reflection or both).</a:t>
            </a:r>
          </a:p>
          <a:p>
            <a:pPr marL="0" indent="0" defTabSz="381000">
              <a:spcBef>
                <a:spcPct val="0"/>
              </a:spcBef>
              <a:buNone/>
            </a:pPr>
            <a:endParaRPr lang="en-US" altLang="en-US" sz="2000" b="1" dirty="0">
              <a:solidFill>
                <a:schemeClr val="bg1"/>
              </a:solidFill>
              <a:latin typeface="Times New Roman" panose="02020603050405020304" pitchFamily="18" charset="0"/>
              <a:cs typeface="Times New Roman" panose="02020603050405020304" pitchFamily="18" charset="0"/>
            </a:endParaRPr>
          </a:p>
          <a:p>
            <a:pPr marL="0" indent="0" algn="ctr" defTabSz="381000">
              <a:spcBef>
                <a:spcPct val="0"/>
              </a:spcBef>
              <a:buNone/>
            </a:pPr>
            <a:r>
              <a:rPr lang="en-US" altLang="en-US" sz="2000" b="1" dirty="0">
                <a:solidFill>
                  <a:schemeClr val="bg1"/>
                </a:solidFill>
                <a:latin typeface="Times New Roman" panose="02020603050405020304" pitchFamily="18" charset="0"/>
                <a:cs typeface="Times New Roman" panose="02020603050405020304" pitchFamily="18" charset="0"/>
              </a:rPr>
              <a:t>Hume’s Response to these Consequences</a:t>
            </a:r>
          </a:p>
          <a:p>
            <a:pPr marL="514350" indent="-514350" defTabSz="381000">
              <a:spcBef>
                <a:spcPct val="0"/>
              </a:spcBef>
              <a:buFont typeface="+mj-lt"/>
              <a:buAutoNum type="romanUcPeriod"/>
            </a:pPr>
            <a:r>
              <a:rPr lang="en-US" altLang="en-US" sz="2000" dirty="0">
                <a:solidFill>
                  <a:schemeClr val="bg1"/>
                </a:solidFill>
                <a:latin typeface="Times New Roman" panose="02020603050405020304" pitchFamily="18" charset="0"/>
                <a:cs typeface="Times New Roman" panose="02020603050405020304" pitchFamily="18" charset="0"/>
              </a:rPr>
              <a:t>In response to (A), show that there is an originating impression that is the source of the idea of necessary connection between experienced causes and experienced effects, but that the originating impression for the idea of necessary connection is an impression of </a:t>
            </a:r>
            <a:r>
              <a:rPr lang="en-US" altLang="en-US" sz="2000" i="1" dirty="0">
                <a:solidFill>
                  <a:schemeClr val="bg1"/>
                </a:solidFill>
                <a:latin typeface="Times New Roman" panose="02020603050405020304" pitchFamily="18" charset="0"/>
                <a:cs typeface="Times New Roman" panose="02020603050405020304" pitchFamily="18" charset="0"/>
              </a:rPr>
              <a:t>reflection </a:t>
            </a:r>
            <a:r>
              <a:rPr lang="en-US" altLang="en-US" sz="2000" dirty="0">
                <a:solidFill>
                  <a:schemeClr val="bg1"/>
                </a:solidFill>
                <a:latin typeface="Times New Roman" panose="02020603050405020304" pitchFamily="18" charset="0"/>
                <a:cs typeface="Times New Roman" panose="02020603050405020304" pitchFamily="18" charset="0"/>
              </a:rPr>
              <a:t>that both fails to support the claim that anything in </a:t>
            </a:r>
            <a:r>
              <a:rPr lang="en-US" altLang="en-US" sz="2000" i="1" dirty="0">
                <a:solidFill>
                  <a:schemeClr val="bg1"/>
                </a:solidFill>
                <a:latin typeface="Times New Roman" panose="02020603050405020304" pitchFamily="18" charset="0"/>
                <a:cs typeface="Times New Roman" panose="02020603050405020304" pitchFamily="18" charset="0"/>
              </a:rPr>
              <a:t>sense perception </a:t>
            </a:r>
            <a:r>
              <a:rPr lang="en-US" altLang="en-US" sz="2000" dirty="0">
                <a:solidFill>
                  <a:schemeClr val="bg1"/>
                </a:solidFill>
                <a:latin typeface="Times New Roman" panose="02020603050405020304" pitchFamily="18" charset="0"/>
                <a:cs typeface="Times New Roman" panose="02020603050405020304" pitchFamily="18" charset="0"/>
              </a:rPr>
              <a:t>is a necessitating cause of any effect revealed through sense perception </a:t>
            </a:r>
            <a:r>
              <a:rPr lang="en-US" altLang="en-US" sz="2000" u="sng" dirty="0">
                <a:solidFill>
                  <a:schemeClr val="bg1"/>
                </a:solidFill>
                <a:latin typeface="Times New Roman" panose="02020603050405020304" pitchFamily="18" charset="0"/>
                <a:cs typeface="Times New Roman" panose="02020603050405020304" pitchFamily="18" charset="0"/>
              </a:rPr>
              <a:t>and</a:t>
            </a:r>
            <a:r>
              <a:rPr lang="en-US" altLang="en-US" sz="2000" dirty="0">
                <a:solidFill>
                  <a:schemeClr val="bg1"/>
                </a:solidFill>
                <a:latin typeface="Times New Roman" panose="02020603050405020304" pitchFamily="18" charset="0"/>
                <a:cs typeface="Times New Roman" panose="02020603050405020304" pitchFamily="18" charset="0"/>
              </a:rPr>
              <a:t> fails to support that any cause in acts of reflection or of emotion </a:t>
            </a:r>
            <a:r>
              <a:rPr lang="en-US" altLang="en-US" sz="2000" i="1" dirty="0">
                <a:solidFill>
                  <a:schemeClr val="bg1"/>
                </a:solidFill>
                <a:latin typeface="Times New Roman" panose="02020603050405020304" pitchFamily="18" charset="0"/>
                <a:cs typeface="Times New Roman" panose="02020603050405020304" pitchFamily="18" charset="0"/>
              </a:rPr>
              <a:t>necessitates </a:t>
            </a:r>
            <a:r>
              <a:rPr lang="en-US" altLang="en-US" sz="2000" dirty="0">
                <a:solidFill>
                  <a:schemeClr val="bg1"/>
                </a:solidFill>
                <a:latin typeface="Times New Roman" panose="02020603050405020304" pitchFamily="18" charset="0"/>
                <a:cs typeface="Times New Roman" panose="02020603050405020304" pitchFamily="18" charset="0"/>
              </a:rPr>
              <a:t>an effect that is either a reflection or an emotion, respectively.</a:t>
            </a:r>
          </a:p>
          <a:p>
            <a:pPr marL="514350" indent="-514350" defTabSz="381000">
              <a:spcBef>
                <a:spcPct val="0"/>
              </a:spcBef>
              <a:buFont typeface="+mj-lt"/>
              <a:buAutoNum type="romanUcPeriod"/>
            </a:pPr>
            <a:r>
              <a:rPr lang="en-US" altLang="en-US" sz="2000" dirty="0">
                <a:solidFill>
                  <a:schemeClr val="bg1"/>
                </a:solidFill>
                <a:latin typeface="Times New Roman" panose="02020603050405020304" pitchFamily="18" charset="0"/>
                <a:cs typeface="Times New Roman" panose="02020603050405020304" pitchFamily="18" charset="0"/>
              </a:rPr>
              <a:t>The correct response to (B) is to maintain rational agnosticism about metaphysically real necessary connections in either the domain of sense perception or the domain of reflections or emotions.</a:t>
            </a:r>
          </a:p>
        </p:txBody>
      </p:sp>
    </p:spTree>
    <p:extLst>
      <p:ext uri="{BB962C8B-B14F-4D97-AF65-F5344CB8AC3E}">
        <p14:creationId xmlns:p14="http://schemas.microsoft.com/office/powerpoint/2010/main" val="1973836746"/>
      </p:ext>
    </p:extLst>
  </p:cSld>
  <p:clrMapOvr>
    <a:masterClrMapping/>
  </p:clrMapOvr>
  <p:transition advClick="0">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ubTitle" idx="4294967295"/>
          </p:nvPr>
        </p:nvSpPr>
        <p:spPr bwMode="auto">
          <a:xfrm>
            <a:off x="152401" y="228600"/>
            <a:ext cx="8839200" cy="40010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4350" indent="-514350" defTabSz="381000">
              <a:spcBef>
                <a:spcPct val="0"/>
              </a:spcBef>
              <a:buFont typeface="+mj-lt"/>
              <a:buAutoNum type="romanUcPeriod" startAt="3"/>
            </a:pPr>
            <a:r>
              <a:rPr lang="en-US" altLang="en-US" sz="2000" dirty="0">
                <a:solidFill>
                  <a:schemeClr val="bg1"/>
                </a:solidFill>
                <a:latin typeface="Times New Roman" panose="02020603050405020304" pitchFamily="18" charset="0"/>
                <a:cs typeface="Times New Roman" panose="02020603050405020304" pitchFamily="18" charset="0"/>
              </a:rPr>
              <a:t>In response to (C), recognize that inductive practices have no rational basis (thus showing the rationalists and metaphysical realists are wrong in assuming induction is a valid practice based on rationally-justified inferences from past regularities to future regularities among phenomena of outer or inner experience).</a:t>
            </a:r>
          </a:p>
          <a:p>
            <a:pPr marL="514350" indent="-514350" defTabSz="381000">
              <a:spcBef>
                <a:spcPct val="0"/>
              </a:spcBef>
              <a:buFont typeface="+mj-lt"/>
              <a:buAutoNum type="romanUcPeriod" startAt="3"/>
            </a:pPr>
            <a:r>
              <a:rPr lang="en-US" altLang="en-US" sz="2000" dirty="0">
                <a:solidFill>
                  <a:schemeClr val="bg1"/>
                </a:solidFill>
                <a:latin typeface="Times New Roman" panose="02020603050405020304" pitchFamily="18" charset="0"/>
                <a:cs typeface="Times New Roman" panose="02020603050405020304" pitchFamily="18" charset="0"/>
              </a:rPr>
              <a:t>The correct response to (D) is to offer a positive account of the complex idea of a causal relationship that is consistent with the Correspondence and Association Principles, one that justifies a new claim: while we are not </a:t>
            </a:r>
            <a:r>
              <a:rPr lang="en-US" altLang="en-US" sz="2000" u="sng" dirty="0">
                <a:solidFill>
                  <a:schemeClr val="bg1"/>
                </a:solidFill>
                <a:latin typeface="Times New Roman" panose="02020603050405020304" pitchFamily="18" charset="0"/>
                <a:cs typeface="Times New Roman" panose="02020603050405020304" pitchFamily="18" charset="0"/>
              </a:rPr>
              <a:t>rationally justified in believing in necessitating relations between events we experience as cause and effect</a:t>
            </a:r>
            <a:r>
              <a:rPr lang="en-US" altLang="en-US" sz="2000" dirty="0">
                <a:solidFill>
                  <a:schemeClr val="bg1"/>
                </a:solidFill>
                <a:latin typeface="Times New Roman" panose="02020603050405020304" pitchFamily="18" charset="0"/>
                <a:cs typeface="Times New Roman" panose="02020603050405020304" pitchFamily="18" charset="0"/>
              </a:rPr>
              <a:t>, our psychological response to events that satisfy the four necessary and sufficient conditions of events that we </a:t>
            </a:r>
            <a:r>
              <a:rPr lang="en-US" altLang="en-US" sz="2000" i="1" dirty="0">
                <a:solidFill>
                  <a:schemeClr val="bg1"/>
                </a:solidFill>
                <a:latin typeface="Times New Roman" panose="02020603050405020304" pitchFamily="18" charset="0"/>
                <a:cs typeface="Times New Roman" panose="02020603050405020304" pitchFamily="18" charset="0"/>
              </a:rPr>
              <a:t>experience </a:t>
            </a:r>
            <a:r>
              <a:rPr lang="en-US" altLang="en-US" sz="2000" dirty="0">
                <a:solidFill>
                  <a:schemeClr val="bg1"/>
                </a:solidFill>
                <a:latin typeface="Times New Roman" panose="02020603050405020304" pitchFamily="18" charset="0"/>
                <a:cs typeface="Times New Roman" panose="02020603050405020304" pitchFamily="18" charset="0"/>
              </a:rPr>
              <a:t>as having a cause-effect relationship to each other </a:t>
            </a:r>
            <a:r>
              <a:rPr lang="en-US" altLang="en-US" sz="2000" u="sng" dirty="0">
                <a:solidFill>
                  <a:schemeClr val="bg1"/>
                </a:solidFill>
                <a:latin typeface="Times New Roman" panose="02020603050405020304" pitchFamily="18" charset="0"/>
                <a:cs typeface="Times New Roman" panose="02020603050405020304" pitchFamily="18" charset="0"/>
              </a:rPr>
              <a:t>makes it impossible for us to stop FEELING and THINKING that there is a necessary connection between events that satisfy these four conditions</a:t>
            </a:r>
            <a:r>
              <a:rPr lang="en-US" altLang="en-US" sz="20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941827"/>
      </p:ext>
    </p:extLst>
  </p:cSld>
  <p:clrMapOvr>
    <a:masterClrMapping/>
  </p:clrMapOvr>
  <p:transition advClick="0">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bwMode="auto">
          <a:xfrm>
            <a:off x="202690" y="152400"/>
            <a:ext cx="8675688"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spcAft>
                <a:spcPts val="600"/>
              </a:spcAft>
            </a:pPr>
            <a:r>
              <a:rPr lang="en-US" altLang="en-US" sz="2800" b="1" dirty="0">
                <a:solidFill>
                  <a:srgbClr val="FFFFFF"/>
                </a:solidFill>
                <a:latin typeface="Times New Roman" panose="02020603050405020304" pitchFamily="18" charset="0"/>
              </a:rPr>
              <a:t>Hume’s Positive Account of Causal Relations</a:t>
            </a:r>
          </a:p>
        </p:txBody>
      </p:sp>
      <p:sp>
        <p:nvSpPr>
          <p:cNvPr id="4099" name="Rectangle 3"/>
          <p:cNvSpPr>
            <a:spLocks noChangeArrowheads="1"/>
          </p:cNvSpPr>
          <p:nvPr/>
        </p:nvSpPr>
        <p:spPr bwMode="auto">
          <a:xfrm>
            <a:off x="248728" y="935447"/>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0" name="Freeform 4"/>
          <p:cNvSpPr>
            <a:spLocks noChangeArrowheads="1"/>
          </p:cNvSpPr>
          <p:nvPr/>
        </p:nvSpPr>
        <p:spPr bwMode="auto">
          <a:xfrm>
            <a:off x="259351" y="616389"/>
            <a:ext cx="8675688" cy="69850"/>
          </a:xfrm>
          <a:custGeom>
            <a:avLst/>
            <a:gdLst>
              <a:gd name="T0" fmla="*/ 0 w 5465"/>
              <a:gd name="T1" fmla="*/ 2147483646 h 44"/>
              <a:gd name="T2" fmla="*/ 2147483646 w 5465"/>
              <a:gd name="T3" fmla="*/ 2147483646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p:cNvSpPr>
            <a:spLocks noChangeArrowheads="1"/>
          </p:cNvSpPr>
          <p:nvPr/>
        </p:nvSpPr>
        <p:spPr bwMode="auto">
          <a:xfrm>
            <a:off x="273333" y="583492"/>
            <a:ext cx="8675688" cy="76200"/>
          </a:xfrm>
          <a:custGeom>
            <a:avLst/>
            <a:gdLst>
              <a:gd name="T0" fmla="*/ 0 w 5465"/>
              <a:gd name="T1" fmla="*/ 2147483646 h 44"/>
              <a:gd name="T2" fmla="*/ 0 w 5465"/>
              <a:gd name="T3" fmla="*/ 0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Rectangle 6"/>
          <p:cNvSpPr>
            <a:spLocks noGrp="1" noChangeArrowheads="1"/>
          </p:cNvSpPr>
          <p:nvPr>
            <p:ph type="subTitle" idx="4294967295"/>
          </p:nvPr>
        </p:nvSpPr>
        <p:spPr bwMode="auto">
          <a:xfrm>
            <a:off x="273333" y="838200"/>
            <a:ext cx="8723525" cy="503214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defTabSz="381000">
              <a:spcBef>
                <a:spcPts val="600"/>
              </a:spcBef>
              <a:spcAft>
                <a:spcPts val="0"/>
              </a:spcAft>
              <a:buFontTx/>
              <a:buNone/>
              <a:defRPr/>
            </a:pPr>
            <a:r>
              <a:rPr lang="en-US" altLang="en-US" sz="2400" dirty="0">
                <a:latin typeface="Times New Roman" panose="02020603050405020304" pitchFamily="18" charset="0"/>
                <a:cs typeface="Times New Roman" panose="02020603050405020304" pitchFamily="18" charset="0"/>
              </a:rPr>
              <a:t>Hume says that any two events that have the following characteristics will be </a:t>
            </a:r>
            <a:r>
              <a:rPr lang="en-US" altLang="en-US" sz="2400" u="sng" dirty="0">
                <a:latin typeface="Times New Roman" panose="02020603050405020304" pitchFamily="18" charset="0"/>
                <a:cs typeface="Times New Roman" panose="02020603050405020304" pitchFamily="18" charset="0"/>
              </a:rPr>
              <a:t>experienced </a:t>
            </a:r>
            <a:r>
              <a:rPr lang="en-US" altLang="en-US" sz="2400" dirty="0">
                <a:latin typeface="Times New Roman" panose="02020603050405020304" pitchFamily="18" charset="0"/>
                <a:cs typeface="Times New Roman" panose="02020603050405020304" pitchFamily="18" charset="0"/>
              </a:rPr>
              <a:t>as having a causal relationship, and we are psychologically powerless to experience them as </a:t>
            </a:r>
            <a:r>
              <a:rPr lang="en-US" altLang="en-US" sz="2400" i="1" dirty="0">
                <a:latin typeface="Times New Roman" panose="02020603050405020304" pitchFamily="18" charset="0"/>
                <a:cs typeface="Times New Roman" panose="02020603050405020304" pitchFamily="18" charset="0"/>
              </a:rPr>
              <a:t>not </a:t>
            </a:r>
            <a:r>
              <a:rPr lang="en-US" altLang="en-US" sz="2400" dirty="0">
                <a:latin typeface="Times New Roman" panose="02020603050405020304" pitchFamily="18" charset="0"/>
                <a:cs typeface="Times New Roman" panose="02020603050405020304" pitchFamily="18" charset="0"/>
              </a:rPr>
              <a:t>having a </a:t>
            </a:r>
            <a:r>
              <a:rPr lang="en-US" altLang="en-US" sz="2400" i="1" dirty="0">
                <a:latin typeface="Times New Roman" panose="02020603050405020304" pitchFamily="18" charset="0"/>
                <a:cs typeface="Times New Roman" panose="02020603050405020304" pitchFamily="18" charset="0"/>
              </a:rPr>
              <a:t>necessary connection</a:t>
            </a:r>
            <a:r>
              <a:rPr lang="en-US" altLang="en-US" sz="2400" dirty="0">
                <a:latin typeface="Times New Roman" panose="02020603050405020304" pitchFamily="18" charset="0"/>
                <a:cs typeface="Times New Roman" panose="02020603050405020304" pitchFamily="18" charset="0"/>
              </a:rPr>
              <a:t>.</a:t>
            </a:r>
          </a:p>
          <a:p>
            <a:pPr marL="0" indent="0" defTabSz="381000">
              <a:spcBef>
                <a:spcPts val="600"/>
              </a:spcBef>
              <a:spcAft>
                <a:spcPts val="0"/>
              </a:spcAft>
              <a:buFontTx/>
              <a:buNone/>
              <a:defRPr/>
            </a:pPr>
            <a:r>
              <a:rPr lang="en-US" sz="2400" dirty="0">
                <a:latin typeface="Times New Roman" panose="02020603050405020304" pitchFamily="18" charset="0"/>
                <a:cs typeface="Times New Roman" panose="02020603050405020304" pitchFamily="18" charset="0"/>
              </a:rPr>
              <a:t>1.	C (cause) precedes E (effect) in time</a:t>
            </a:r>
          </a:p>
          <a:p>
            <a:pPr marL="0" indent="0" defTabSz="381000">
              <a:spcBef>
                <a:spcPts val="600"/>
              </a:spcBef>
              <a:spcAft>
                <a:spcPts val="0"/>
              </a:spcAft>
              <a:buFontTx/>
              <a:buNone/>
              <a:defRPr/>
            </a:pPr>
            <a:r>
              <a:rPr lang="en-US" sz="2400" dirty="0">
                <a:latin typeface="Times New Roman" panose="02020603050405020304" pitchFamily="18" charset="0"/>
                <a:cs typeface="Times New Roman" panose="02020603050405020304" pitchFamily="18" charset="0"/>
              </a:rPr>
              <a:t>2.	C is spatially contiguous to E in space</a:t>
            </a:r>
          </a:p>
          <a:p>
            <a:pPr marL="0" indent="0" defTabSz="381000">
              <a:spcBef>
                <a:spcPts val="600"/>
              </a:spcBef>
              <a:spcAft>
                <a:spcPts val="0"/>
              </a:spcAft>
              <a:buFontTx/>
              <a:buNone/>
              <a:defRPr/>
            </a:pPr>
            <a:r>
              <a:rPr lang="en-US" sz="2400" dirty="0">
                <a:latin typeface="Times New Roman" panose="02020603050405020304" pitchFamily="18" charset="0"/>
                <a:cs typeface="Times New Roman" panose="02020603050405020304" pitchFamily="18" charset="0"/>
              </a:rPr>
              <a:t>3.	C and E resemble each other</a:t>
            </a:r>
          </a:p>
          <a:p>
            <a:pPr marL="0" indent="0" defTabSz="381000">
              <a:spcBef>
                <a:spcPts val="600"/>
              </a:spcBef>
              <a:spcAft>
                <a:spcPts val="0"/>
              </a:spcAft>
              <a:buFontTx/>
              <a:buNone/>
              <a:defRPr/>
            </a:pPr>
            <a:r>
              <a:rPr lang="en-US" sz="2400" dirty="0">
                <a:latin typeface="Times New Roman" panose="02020603050405020304" pitchFamily="18" charset="0"/>
                <a:cs typeface="Times New Roman" panose="02020603050405020304" pitchFamily="18" charset="0"/>
              </a:rPr>
              <a:t>4.	C and E are </a:t>
            </a:r>
            <a:r>
              <a:rPr lang="en-US" sz="2400" i="1" dirty="0">
                <a:latin typeface="Times New Roman" panose="02020603050405020304" pitchFamily="18" charset="0"/>
                <a:cs typeface="Times New Roman" panose="02020603050405020304" pitchFamily="18" charset="0"/>
              </a:rPr>
              <a:t>constantly conjoined </a:t>
            </a:r>
            <a:r>
              <a:rPr lang="en-US" sz="2400" dirty="0">
                <a:latin typeface="Times New Roman" panose="02020603050405020304" pitchFamily="18" charset="0"/>
                <a:cs typeface="Times New Roman" panose="02020603050405020304" pitchFamily="18" charset="0"/>
              </a:rPr>
              <a:t>in repeated experiences</a:t>
            </a:r>
          </a:p>
          <a:p>
            <a:pPr marL="0" indent="0" defTabSz="381000">
              <a:spcBef>
                <a:spcPts val="600"/>
              </a:spcBef>
              <a:spcAft>
                <a:spcPts val="0"/>
              </a:spcAft>
              <a:buFontTx/>
              <a:buNone/>
              <a:defRPr/>
            </a:pPr>
            <a:r>
              <a:rPr lang="en-US" sz="2100" dirty="0">
                <a:latin typeface="Times New Roman" panose="02020603050405020304" pitchFamily="18" charset="0"/>
                <a:cs typeface="Times New Roman" panose="02020603050405020304" pitchFamily="18" charset="0"/>
              </a:rPr>
              <a:t>(1-3) are entirely justified by being supported through originating impressions of the appropriate kind (of sensation for experiences of outer perception, of reflection or emotion for inner experiences, respectively)</a:t>
            </a:r>
          </a:p>
          <a:p>
            <a:pPr marL="0" indent="0" defTabSz="381000">
              <a:spcBef>
                <a:spcPts val="600"/>
              </a:spcBef>
              <a:spcAft>
                <a:spcPts val="0"/>
              </a:spcAft>
              <a:buFontTx/>
              <a:buNone/>
              <a:defRPr/>
            </a:pPr>
            <a:r>
              <a:rPr lang="en-US" sz="2100" dirty="0">
                <a:latin typeface="Times New Roman" panose="02020603050405020304" pitchFamily="18" charset="0"/>
                <a:cs typeface="Times New Roman" panose="02020603050405020304" pitchFamily="18" charset="0"/>
              </a:rPr>
              <a:t>(4) Is also justified by being supported by originating </a:t>
            </a:r>
            <a:r>
              <a:rPr lang="en-US" sz="2100" i="1" dirty="0">
                <a:latin typeface="Times New Roman" panose="02020603050405020304" pitchFamily="18" charset="0"/>
                <a:cs typeface="Times New Roman" panose="02020603050405020304" pitchFamily="18" charset="0"/>
              </a:rPr>
              <a:t>impressions of reflection </a:t>
            </a:r>
            <a:r>
              <a:rPr lang="en-US" sz="2100" dirty="0">
                <a:latin typeface="Times New Roman" panose="02020603050405020304" pitchFamily="18" charset="0"/>
                <a:cs typeface="Times New Roman" panose="02020603050405020304" pitchFamily="18" charset="0"/>
              </a:rPr>
              <a:t>(resulting from constant conjunction of perceived events) (Jason Explains)</a:t>
            </a:r>
          </a:p>
        </p:txBody>
      </p:sp>
    </p:spTree>
  </p:cSld>
  <p:clrMapOvr>
    <a:masterClrMapping/>
  </p:clrMapOvr>
  <p:transition advClick="0">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bwMode="auto">
          <a:xfrm>
            <a:off x="202690" y="152400"/>
            <a:ext cx="8675688"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spcAft>
                <a:spcPts val="600"/>
              </a:spcAft>
            </a:pPr>
            <a:r>
              <a:rPr lang="en-US" altLang="en-US" sz="2800" b="1" dirty="0" err="1">
                <a:solidFill>
                  <a:srgbClr val="FFFFFF"/>
                </a:solidFill>
                <a:latin typeface="Times New Roman" panose="02020603050405020304" pitchFamily="18" charset="0"/>
              </a:rPr>
              <a:t>Conseqences</a:t>
            </a:r>
            <a:r>
              <a:rPr lang="en-US" altLang="en-US" sz="2800" b="1" dirty="0">
                <a:solidFill>
                  <a:srgbClr val="FFFFFF"/>
                </a:solidFill>
                <a:latin typeface="Times New Roman" panose="02020603050405020304" pitchFamily="18" charset="0"/>
              </a:rPr>
              <a:t> of this Account of Causal Relations</a:t>
            </a:r>
          </a:p>
        </p:txBody>
      </p:sp>
      <p:sp>
        <p:nvSpPr>
          <p:cNvPr id="4099" name="Rectangle 3"/>
          <p:cNvSpPr>
            <a:spLocks noChangeArrowheads="1"/>
          </p:cNvSpPr>
          <p:nvPr/>
        </p:nvSpPr>
        <p:spPr bwMode="auto">
          <a:xfrm>
            <a:off x="248728" y="935447"/>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0" name="Freeform 4"/>
          <p:cNvSpPr>
            <a:spLocks noChangeArrowheads="1"/>
          </p:cNvSpPr>
          <p:nvPr/>
        </p:nvSpPr>
        <p:spPr bwMode="auto">
          <a:xfrm>
            <a:off x="259351" y="616389"/>
            <a:ext cx="8675688" cy="69850"/>
          </a:xfrm>
          <a:custGeom>
            <a:avLst/>
            <a:gdLst>
              <a:gd name="T0" fmla="*/ 0 w 5465"/>
              <a:gd name="T1" fmla="*/ 2147483646 h 44"/>
              <a:gd name="T2" fmla="*/ 2147483646 w 5465"/>
              <a:gd name="T3" fmla="*/ 2147483646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p:cNvSpPr>
            <a:spLocks noChangeArrowheads="1"/>
          </p:cNvSpPr>
          <p:nvPr/>
        </p:nvSpPr>
        <p:spPr bwMode="auto">
          <a:xfrm>
            <a:off x="273333" y="583492"/>
            <a:ext cx="8675688" cy="76200"/>
          </a:xfrm>
          <a:custGeom>
            <a:avLst/>
            <a:gdLst>
              <a:gd name="T0" fmla="*/ 0 w 5465"/>
              <a:gd name="T1" fmla="*/ 2147483646 h 44"/>
              <a:gd name="T2" fmla="*/ 0 w 5465"/>
              <a:gd name="T3" fmla="*/ 0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Rectangle 6"/>
          <p:cNvSpPr>
            <a:spLocks noGrp="1" noChangeArrowheads="1"/>
          </p:cNvSpPr>
          <p:nvPr>
            <p:ph type="subTitle" idx="4294967295"/>
          </p:nvPr>
        </p:nvSpPr>
        <p:spPr bwMode="auto">
          <a:xfrm>
            <a:off x="273333" y="838200"/>
            <a:ext cx="8723525" cy="589392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57200" indent="-457200" defTabSz="381000">
              <a:spcBef>
                <a:spcPts val="600"/>
              </a:spcBef>
              <a:spcAft>
                <a:spcPts val="0"/>
              </a:spcAft>
              <a:buFontTx/>
              <a:buAutoNum type="arabicParenR"/>
              <a:defRPr/>
            </a:pPr>
            <a:r>
              <a:rPr lang="en-US" altLang="en-US" sz="2100" dirty="0">
                <a:latin typeface="Times New Roman" panose="02020603050405020304" pitchFamily="18" charset="0"/>
                <a:cs typeface="Times New Roman" panose="02020603050405020304" pitchFamily="18" charset="0"/>
              </a:rPr>
              <a:t>The source of the idea of necessary connection is </a:t>
            </a:r>
            <a:r>
              <a:rPr lang="en-US" altLang="en-US" sz="2100" i="1" dirty="0">
                <a:latin typeface="Times New Roman" panose="02020603050405020304" pitchFamily="18" charset="0"/>
                <a:cs typeface="Times New Roman" panose="02020603050405020304" pitchFamily="18" charset="0"/>
              </a:rPr>
              <a:t>merely psychological</a:t>
            </a:r>
            <a:r>
              <a:rPr lang="en-US" altLang="en-US" sz="2100" dirty="0">
                <a:latin typeface="Times New Roman" panose="02020603050405020304" pitchFamily="18" charset="0"/>
                <a:cs typeface="Times New Roman" panose="02020603050405020304" pitchFamily="18" charset="0"/>
              </a:rPr>
              <a:t>, since it refers to the way our mind responds when events of Type C are constantly conjoined with events of Type E by producing the idea of the </a:t>
            </a:r>
            <a:r>
              <a:rPr lang="en-US" altLang="en-US" sz="2100" i="1" dirty="0">
                <a:latin typeface="Times New Roman" panose="02020603050405020304" pitchFamily="18" charset="0"/>
                <a:cs typeface="Times New Roman" panose="02020603050405020304" pitchFamily="18" charset="0"/>
              </a:rPr>
              <a:t>easy transition in thought </a:t>
            </a:r>
            <a:r>
              <a:rPr lang="en-US" altLang="en-US" sz="2100" dirty="0">
                <a:latin typeface="Times New Roman" panose="02020603050405020304" pitchFamily="18" charset="0"/>
                <a:cs typeface="Times New Roman" panose="02020603050405020304" pitchFamily="18" charset="0"/>
              </a:rPr>
              <a:t>between the ideas of the two kinds of events (=our tendency to associate the idea of events of Type C with the idea of events of Type E). This transition in thought </a:t>
            </a:r>
            <a:r>
              <a:rPr lang="en-US" altLang="en-US" sz="2100" b="1" dirty="0">
                <a:latin typeface="Times New Roman" panose="02020603050405020304" pitchFamily="18" charset="0"/>
                <a:cs typeface="Times New Roman" panose="02020603050405020304" pitchFamily="18" charset="0"/>
              </a:rPr>
              <a:t>ITSELF</a:t>
            </a:r>
            <a:r>
              <a:rPr lang="en-US" altLang="en-US" sz="2100" dirty="0">
                <a:latin typeface="Times New Roman" panose="02020603050405020304" pitchFamily="18" charset="0"/>
                <a:cs typeface="Times New Roman" panose="02020603050405020304" pitchFamily="18" charset="0"/>
              </a:rPr>
              <a:t>, since it consists in an </a:t>
            </a:r>
            <a:r>
              <a:rPr lang="en-US" altLang="en-US" sz="2100" b="1" u="sng" dirty="0">
                <a:latin typeface="Times New Roman" panose="02020603050405020304" pitchFamily="18" charset="0"/>
                <a:cs typeface="Times New Roman" panose="02020603050405020304" pitchFamily="18" charset="0"/>
              </a:rPr>
              <a:t>impression of reflection</a:t>
            </a:r>
            <a:r>
              <a:rPr lang="en-US" altLang="en-US" sz="2100" dirty="0">
                <a:latin typeface="Times New Roman" panose="02020603050405020304" pitchFamily="18" charset="0"/>
                <a:cs typeface="Times New Roman" panose="02020603050405020304" pitchFamily="18" charset="0"/>
              </a:rPr>
              <a:t>, comes to be </a:t>
            </a:r>
            <a:r>
              <a:rPr lang="en-US" altLang="en-US" sz="2100" b="1" u="sng" dirty="0">
                <a:latin typeface="Times New Roman" panose="02020603050405020304" pitchFamily="18" charset="0"/>
                <a:cs typeface="Times New Roman" panose="02020603050405020304" pitchFamily="18" charset="0"/>
              </a:rPr>
              <a:t>associated with the ideas of the two types of events C and E. THUS, the mind comes to link the idea of C with the idea of E BY WAY OF the idea of the association between them in memory</a:t>
            </a:r>
            <a:r>
              <a:rPr lang="en-US" altLang="en-US" sz="2100" b="1" dirty="0">
                <a:latin typeface="Times New Roman" panose="02020603050405020304" pitchFamily="18" charset="0"/>
                <a:cs typeface="Times New Roman" panose="02020603050405020304" pitchFamily="18" charset="0"/>
              </a:rPr>
              <a:t>. </a:t>
            </a:r>
            <a:r>
              <a:rPr lang="en-US" altLang="en-US" sz="2100" dirty="0">
                <a:latin typeface="Times New Roman" panose="02020603050405020304" pitchFamily="18" charset="0"/>
                <a:cs typeface="Times New Roman" panose="02020603050405020304" pitchFamily="18" charset="0"/>
              </a:rPr>
              <a:t>This is the TRUE SOURCE of the idea of a necessary connection. Since its source lies in a relationship among ideas </a:t>
            </a:r>
            <a:r>
              <a:rPr lang="en-US" altLang="en-US" sz="2100" b="1" dirty="0">
                <a:latin typeface="Times New Roman" panose="02020603050405020304" pitchFamily="18" charset="0"/>
                <a:cs typeface="Times New Roman" panose="02020603050405020304" pitchFamily="18" charset="0"/>
              </a:rPr>
              <a:t>produced by the mind itself</a:t>
            </a:r>
            <a:r>
              <a:rPr lang="en-US" altLang="en-US" sz="2100" dirty="0">
                <a:latin typeface="Times New Roman" panose="02020603050405020304" pitchFamily="18" charset="0"/>
                <a:cs typeface="Times New Roman" panose="02020603050405020304" pitchFamily="18" charset="0"/>
              </a:rPr>
              <a:t>, while no such relationship exists in the domain of perception, we cannot help believing that there is something </a:t>
            </a:r>
            <a:r>
              <a:rPr lang="en-US" altLang="en-US" sz="2100" i="1" dirty="0">
                <a:latin typeface="Times New Roman" panose="02020603050405020304" pitchFamily="18" charset="0"/>
                <a:cs typeface="Times New Roman" panose="02020603050405020304" pitchFamily="18" charset="0"/>
              </a:rPr>
              <a:t>necessitating </a:t>
            </a:r>
            <a:r>
              <a:rPr lang="en-US" altLang="en-US" sz="2100" dirty="0">
                <a:latin typeface="Times New Roman" panose="02020603050405020304" pitchFamily="18" charset="0"/>
                <a:cs typeface="Times New Roman" panose="02020603050405020304" pitchFamily="18" charset="0"/>
              </a:rPr>
              <a:t>about events of Type C that produces events of type E. This ultimately A HABIT based on a COMPULSION to think of events of type E whenever we think of events of type C.</a:t>
            </a:r>
          </a:p>
          <a:p>
            <a:pPr marL="457200" indent="-457200" defTabSz="381000">
              <a:spcBef>
                <a:spcPts val="600"/>
              </a:spcBef>
              <a:spcAft>
                <a:spcPts val="0"/>
              </a:spcAft>
              <a:buFontTx/>
              <a:buAutoNum type="arabicParenR"/>
              <a:defRPr/>
            </a:pPr>
            <a:r>
              <a:rPr lang="en-US" sz="2100" dirty="0">
                <a:latin typeface="Times New Roman" panose="02020603050405020304" pitchFamily="18" charset="0"/>
                <a:cs typeface="Times New Roman" panose="02020603050405020304" pitchFamily="18" charset="0"/>
              </a:rPr>
              <a:t>Thus, there is only a psychological basis for belief in necessitating relations in experience (either in sense perception or in ‘inner’ experiences).</a:t>
            </a:r>
          </a:p>
        </p:txBody>
      </p:sp>
    </p:spTree>
    <p:extLst>
      <p:ext uri="{BB962C8B-B14F-4D97-AF65-F5344CB8AC3E}">
        <p14:creationId xmlns:p14="http://schemas.microsoft.com/office/powerpoint/2010/main" val="408330467"/>
      </p:ext>
    </p:extLst>
  </p:cSld>
  <p:clrMapOvr>
    <a:masterClrMapping/>
  </p:clrMapOvr>
  <p:transition advClick="0">
    <p:cover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bwMode="auto">
          <a:xfrm>
            <a:off x="273333" y="118840"/>
            <a:ext cx="8675688"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spcAft>
                <a:spcPts val="600"/>
              </a:spcAft>
            </a:pPr>
            <a:r>
              <a:rPr lang="en-US" altLang="en-US" sz="2800" b="1" dirty="0" err="1">
                <a:solidFill>
                  <a:srgbClr val="FFFFFF"/>
                </a:solidFill>
                <a:latin typeface="Times New Roman" panose="02020603050405020304" pitchFamily="18" charset="0"/>
              </a:rPr>
              <a:t>Conseqences</a:t>
            </a:r>
            <a:r>
              <a:rPr lang="en-US" altLang="en-US" sz="2800" b="1" dirty="0">
                <a:solidFill>
                  <a:srgbClr val="FFFFFF"/>
                </a:solidFill>
                <a:latin typeface="Times New Roman" panose="02020603050405020304" pitchFamily="18" charset="0"/>
              </a:rPr>
              <a:t> of this Account of Causal Relations (cont’d)</a:t>
            </a:r>
          </a:p>
        </p:txBody>
      </p:sp>
      <p:sp>
        <p:nvSpPr>
          <p:cNvPr id="4099" name="Rectangle 3"/>
          <p:cNvSpPr>
            <a:spLocks noChangeArrowheads="1"/>
          </p:cNvSpPr>
          <p:nvPr/>
        </p:nvSpPr>
        <p:spPr bwMode="auto">
          <a:xfrm>
            <a:off x="248728" y="935447"/>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0" name="Freeform 4"/>
          <p:cNvSpPr>
            <a:spLocks noChangeArrowheads="1"/>
          </p:cNvSpPr>
          <p:nvPr/>
        </p:nvSpPr>
        <p:spPr bwMode="auto">
          <a:xfrm>
            <a:off x="259351" y="616389"/>
            <a:ext cx="8675688" cy="69850"/>
          </a:xfrm>
          <a:custGeom>
            <a:avLst/>
            <a:gdLst>
              <a:gd name="T0" fmla="*/ 0 w 5465"/>
              <a:gd name="T1" fmla="*/ 2147483646 h 44"/>
              <a:gd name="T2" fmla="*/ 2147483646 w 5465"/>
              <a:gd name="T3" fmla="*/ 2147483646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p:cNvSpPr>
            <a:spLocks noChangeArrowheads="1"/>
          </p:cNvSpPr>
          <p:nvPr/>
        </p:nvSpPr>
        <p:spPr bwMode="auto">
          <a:xfrm>
            <a:off x="273333" y="583492"/>
            <a:ext cx="8675688" cy="76200"/>
          </a:xfrm>
          <a:custGeom>
            <a:avLst/>
            <a:gdLst>
              <a:gd name="T0" fmla="*/ 0 w 5465"/>
              <a:gd name="T1" fmla="*/ 2147483646 h 44"/>
              <a:gd name="T2" fmla="*/ 0 w 5465"/>
              <a:gd name="T3" fmla="*/ 0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Rectangle 6"/>
          <p:cNvSpPr>
            <a:spLocks noGrp="1" noChangeArrowheads="1"/>
          </p:cNvSpPr>
          <p:nvPr>
            <p:ph type="subTitle" idx="4294967295"/>
          </p:nvPr>
        </p:nvSpPr>
        <p:spPr bwMode="auto">
          <a:xfrm>
            <a:off x="273333" y="838200"/>
            <a:ext cx="8723525" cy="597086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57200" indent="-457200" defTabSz="381000">
              <a:spcBef>
                <a:spcPts val="600"/>
              </a:spcBef>
              <a:spcAft>
                <a:spcPts val="0"/>
              </a:spcAft>
              <a:buFont typeface="+mj-lt"/>
              <a:buAutoNum type="arabicParenR" startAt="3"/>
              <a:defRPr/>
            </a:pPr>
            <a:r>
              <a:rPr lang="en-US" altLang="en-US" sz="2100" dirty="0">
                <a:latin typeface="Times New Roman" panose="02020603050405020304" pitchFamily="18" charset="0"/>
                <a:cs typeface="Times New Roman" panose="02020603050405020304" pitchFamily="18" charset="0"/>
              </a:rPr>
              <a:t>Inferences to the existence of the external world based on the existence of impressions of sensation are </a:t>
            </a:r>
            <a:r>
              <a:rPr lang="en-US" altLang="en-US" sz="2100" b="1" dirty="0">
                <a:latin typeface="Times New Roman" panose="02020603050405020304" pitchFamily="18" charset="0"/>
                <a:cs typeface="Times New Roman" panose="02020603050405020304" pitchFamily="18" charset="0"/>
              </a:rPr>
              <a:t>unwarranted</a:t>
            </a:r>
            <a:r>
              <a:rPr lang="en-US" altLang="en-US" sz="2100" dirty="0">
                <a:latin typeface="Times New Roman" panose="02020603050405020304" pitchFamily="18" charset="0"/>
                <a:cs typeface="Times New Roman" panose="02020603050405020304" pitchFamily="18" charset="0"/>
              </a:rPr>
              <a:t>. Such inferences treat the existence of impressions of sensation </a:t>
            </a:r>
            <a:r>
              <a:rPr lang="en-US" altLang="en-US" sz="2100" i="1" dirty="0">
                <a:latin typeface="Times New Roman" panose="02020603050405020304" pitchFamily="18" charset="0"/>
                <a:cs typeface="Times New Roman" panose="02020603050405020304" pitchFamily="18" charset="0"/>
              </a:rPr>
              <a:t>as effects</a:t>
            </a:r>
            <a:r>
              <a:rPr lang="en-US" altLang="en-US" sz="2100" dirty="0">
                <a:latin typeface="Times New Roman" panose="02020603050405020304" pitchFamily="18" charset="0"/>
                <a:cs typeface="Times New Roman" panose="02020603050405020304" pitchFamily="18" charset="0"/>
              </a:rPr>
              <a:t> and then apply the Principle of Sufficient Reason (PSR) as grounds for assuming there must be a mind-independent </a:t>
            </a:r>
            <a:r>
              <a:rPr lang="en-US" altLang="en-US" sz="2100" i="1" dirty="0">
                <a:latin typeface="Times New Roman" panose="02020603050405020304" pitchFamily="18" charset="0"/>
                <a:cs typeface="Times New Roman" panose="02020603050405020304" pitchFamily="18" charset="0"/>
              </a:rPr>
              <a:t>cause </a:t>
            </a:r>
            <a:r>
              <a:rPr lang="en-US" altLang="en-US" sz="2100" dirty="0">
                <a:latin typeface="Times New Roman" panose="02020603050405020304" pitchFamily="18" charset="0"/>
                <a:cs typeface="Times New Roman" panose="02020603050405020304" pitchFamily="18" charset="0"/>
              </a:rPr>
              <a:t>of those effects. But the basis for the PSR lies in psychological compulsion-habits of thought, and since these do not support the claim that there are even any metaphysical real necessitating relations among events </a:t>
            </a:r>
            <a:r>
              <a:rPr lang="en-US" altLang="en-US" sz="2100" i="1" dirty="0">
                <a:latin typeface="Times New Roman" panose="02020603050405020304" pitchFamily="18" charset="0"/>
                <a:cs typeface="Times New Roman" panose="02020603050405020304" pitchFamily="18" charset="0"/>
              </a:rPr>
              <a:t>in perception, </a:t>
            </a:r>
            <a:r>
              <a:rPr lang="en-US" altLang="en-US" sz="2100" dirty="0">
                <a:latin typeface="Times New Roman" panose="02020603050405020304" pitchFamily="18" charset="0"/>
                <a:cs typeface="Times New Roman" panose="02020603050405020304" pitchFamily="18" charset="0"/>
              </a:rPr>
              <a:t>there is even less grounds to assume that any such relations exist between anything </a:t>
            </a:r>
            <a:r>
              <a:rPr lang="en-US" altLang="en-US" sz="2100" i="1" dirty="0">
                <a:latin typeface="Times New Roman" panose="02020603050405020304" pitchFamily="18" charset="0"/>
                <a:cs typeface="Times New Roman" panose="02020603050405020304" pitchFamily="18" charset="0"/>
              </a:rPr>
              <a:t>in perception </a:t>
            </a:r>
            <a:r>
              <a:rPr lang="en-US" altLang="en-US" sz="2100" dirty="0">
                <a:latin typeface="Times New Roman" panose="02020603050405020304" pitchFamily="18" charset="0"/>
                <a:cs typeface="Times New Roman" panose="02020603050405020304" pitchFamily="18" charset="0"/>
              </a:rPr>
              <a:t>(=the world as we perceive it) and a world existing </a:t>
            </a:r>
            <a:r>
              <a:rPr lang="en-US" altLang="en-US" sz="2100" i="1" dirty="0">
                <a:latin typeface="Times New Roman" panose="02020603050405020304" pitchFamily="18" charset="0"/>
                <a:cs typeface="Times New Roman" panose="02020603050405020304" pitchFamily="18" charset="0"/>
              </a:rPr>
              <a:t>independent of the mind </a:t>
            </a:r>
            <a:r>
              <a:rPr lang="en-US" altLang="en-US" sz="2100" dirty="0">
                <a:latin typeface="Times New Roman" panose="02020603050405020304" pitchFamily="18" charset="0"/>
                <a:cs typeface="Times New Roman" panose="02020603050405020304" pitchFamily="18" charset="0"/>
              </a:rPr>
              <a:t>(=the world as it exist independent of human experience). Conclusion: we have no rational grounds for believing that an external world </a:t>
            </a:r>
            <a:r>
              <a:rPr lang="en-US" altLang="en-US" sz="2100" b="1" dirty="0">
                <a:latin typeface="Times New Roman" panose="02020603050405020304" pitchFamily="18" charset="0"/>
                <a:cs typeface="Times New Roman" panose="02020603050405020304" pitchFamily="18" charset="0"/>
              </a:rPr>
              <a:t>exists.</a:t>
            </a:r>
          </a:p>
          <a:p>
            <a:pPr marL="457200" indent="-457200" defTabSz="381000">
              <a:spcBef>
                <a:spcPts val="0"/>
              </a:spcBef>
              <a:spcAft>
                <a:spcPts val="0"/>
              </a:spcAft>
              <a:buFont typeface="+mj-lt"/>
              <a:buAutoNum type="arabicParenR" startAt="3"/>
              <a:defRPr/>
            </a:pPr>
            <a:r>
              <a:rPr lang="en-US" sz="2100" dirty="0">
                <a:latin typeface="Times New Roman" panose="02020603050405020304" pitchFamily="18" charset="0"/>
                <a:cs typeface="Times New Roman" panose="02020603050405020304" pitchFamily="18" charset="0"/>
              </a:rPr>
              <a:t>However, our psychological response to constantly conjoined events in the domain of inner or outer experience </a:t>
            </a:r>
            <a:r>
              <a:rPr lang="en-US" sz="2100" i="1" dirty="0">
                <a:latin typeface="Times New Roman" panose="02020603050405020304" pitchFamily="18" charset="0"/>
                <a:cs typeface="Times New Roman" panose="02020603050405020304" pitchFamily="18" charset="0"/>
              </a:rPr>
              <a:t>forces us to believe in the existence of an external world </a:t>
            </a:r>
            <a:r>
              <a:rPr lang="en-US" sz="2100" b="1" i="1" dirty="0">
                <a:latin typeface="Times New Roman" panose="02020603050405020304" pitchFamily="18" charset="0"/>
                <a:cs typeface="Times New Roman" panose="02020603050405020304" pitchFamily="18" charset="0"/>
              </a:rPr>
              <a:t>anyway</a:t>
            </a:r>
            <a:r>
              <a:rPr lang="en-US" sz="2100" i="1" dirty="0">
                <a:latin typeface="Times New Roman" panose="02020603050405020304" pitchFamily="18" charset="0"/>
                <a:cs typeface="Times New Roman" panose="02020603050405020304" pitchFamily="18" charset="0"/>
              </a:rPr>
              <a:t>.</a:t>
            </a:r>
          </a:p>
          <a:p>
            <a:pPr marL="457200" indent="-457200" defTabSz="381000">
              <a:spcBef>
                <a:spcPts val="0"/>
              </a:spcBef>
              <a:spcAft>
                <a:spcPts val="0"/>
              </a:spcAft>
              <a:buFont typeface="+mj-lt"/>
              <a:buAutoNum type="arabicParenR" startAt="3"/>
              <a:defRPr/>
            </a:pPr>
            <a:r>
              <a:rPr lang="en-US" sz="2100" dirty="0">
                <a:latin typeface="Times New Roman" panose="02020603050405020304" pitchFamily="18" charset="0"/>
                <a:cs typeface="Times New Roman" panose="02020603050405020304" pitchFamily="18" charset="0"/>
              </a:rPr>
              <a:t>UPSHOT: Our belief in real causal relations has </a:t>
            </a:r>
            <a:r>
              <a:rPr lang="en-US" sz="2100">
                <a:latin typeface="Times New Roman" panose="02020603050405020304" pitchFamily="18" charset="0"/>
                <a:cs typeface="Times New Roman" panose="02020603050405020304" pitchFamily="18" charset="0"/>
              </a:rPr>
              <a:t>psychological </a:t>
            </a:r>
            <a:r>
              <a:rPr lang="en-US" sz="2100" smtClean="0">
                <a:latin typeface="Times New Roman" panose="02020603050405020304" pitchFamily="18" charset="0"/>
                <a:cs typeface="Times New Roman" panose="02020603050405020304" pitchFamily="18" charset="0"/>
              </a:rPr>
              <a:t>support, </a:t>
            </a:r>
            <a:r>
              <a:rPr lang="en-US" sz="2100" dirty="0">
                <a:latin typeface="Times New Roman" panose="02020603050405020304" pitchFamily="18" charset="0"/>
                <a:cs typeface="Times New Roman" panose="02020603050405020304" pitchFamily="18" charset="0"/>
              </a:rPr>
              <a:t>but no rational justification. And as long as we remember that, it’s okay to proceed as if these relations </a:t>
            </a:r>
            <a:r>
              <a:rPr lang="en-US" sz="2100" i="1" dirty="0">
                <a:latin typeface="Times New Roman" panose="02020603050405020304" pitchFamily="18" charset="0"/>
                <a:cs typeface="Times New Roman" panose="02020603050405020304" pitchFamily="18" charset="0"/>
              </a:rPr>
              <a:t>really exist!</a:t>
            </a:r>
            <a:endParaRPr 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6389783"/>
      </p:ext>
    </p:extLst>
  </p:cSld>
  <p:clrMapOvr>
    <a:masterClrMapping/>
  </p:clrMapOvr>
  <p:transition advClick="0">
    <p:cover dir="r"/>
  </p:transition>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1064</TotalTime>
  <Words>1378</Words>
  <Application>Microsoft Office PowerPoint</Application>
  <PresentationFormat>On-screen Show (4:3)</PresentationFormat>
  <Paragraphs>44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Office Theme</vt:lpstr>
      <vt:lpstr>Hume on Causation</vt:lpstr>
      <vt:lpstr>The Target of Hume’s Critique</vt:lpstr>
      <vt:lpstr>PowerPoint Presentation</vt:lpstr>
      <vt:lpstr>PowerPoint Presentation</vt:lpstr>
      <vt:lpstr>PowerPoint Presentation</vt:lpstr>
      <vt:lpstr>Hume’s Positive Account of Causal Relations</vt:lpstr>
      <vt:lpstr>Conseqences of this Account of Causal Relations</vt:lpstr>
      <vt:lpstr>Conseqences of this Account of Causal Relations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Meditation Two</dc:title>
  <dc:creator>Jason Potter</dc:creator>
  <cp:lastModifiedBy>Jason Potter</cp:lastModifiedBy>
  <cp:revision>85</cp:revision>
  <dcterms:modified xsi:type="dcterms:W3CDTF">2023-08-20T21:31:08Z</dcterms:modified>
</cp:coreProperties>
</file>